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136" r:id="rId2"/>
    <p:sldId id="1133" r:id="rId3"/>
    <p:sldId id="476" r:id="rId4"/>
    <p:sldId id="1138" r:id="rId5"/>
    <p:sldId id="1139" r:id="rId6"/>
    <p:sldId id="1140" r:id="rId7"/>
    <p:sldId id="1141" r:id="rId8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1"/>
      <p:bold r:id="rId12"/>
    </p:embeddedFont>
    <p:embeddedFont>
      <p:font typeface="微软雅黑" panose="020B0503020204020204" pitchFamily="34" charset="-122"/>
      <p:regular r:id="rId13"/>
      <p:bold r:id="rId14"/>
    </p:embeddedFont>
    <p:embeddedFont>
      <p:font typeface="黑体" panose="02010609060101010101" pitchFamily="49" charset="-122"/>
      <p:regular r:id="rId15"/>
    </p:embeddedFont>
    <p:embeddedFont>
      <p:font typeface="Arial Black" panose="020B0604020202020204" pitchFamily="34" charset="0"/>
      <p:bold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26" userDrawn="1">
          <p15:clr>
            <a:srgbClr val="A4A3A4"/>
          </p15:clr>
        </p15:guide>
        <p15:guide id="2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李谦" initials="李谦" lastIdx="5" clrIdx="0"/>
  <p:cmAuthor id="8" name="姜伟光" initials="姜" lastIdx="1" clrIdx="0"/>
  <p:cmAuthor id="2" name="作者" initials="A" lastIdx="0" clrIdx="1"/>
  <p:cmAuthor id="9" name="ljj" initials="l" lastIdx="2" clrIdx="4"/>
  <p:cmAuthor id="3" name="lenovo" initials="l" lastIdx="6" clrIdx="2"/>
  <p:cmAuthor id="10" name="Windows User" initials="WU" lastIdx="1" clrIdx="5"/>
  <p:cmAuthor id="4" name="Administrator" initials="A" lastIdx="4" clrIdx="3"/>
  <p:cmAuthor id="11" name="杨国伟" initials="杨国伟" lastIdx="1" clrIdx="10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E8F5"/>
    <a:srgbClr val="39DDEB"/>
    <a:srgbClr val="19DEEE"/>
    <a:srgbClr val="21CCEB"/>
    <a:srgbClr val="002557"/>
    <a:srgbClr val="00204E"/>
    <a:srgbClr val="002352"/>
    <a:srgbClr val="016885"/>
    <a:srgbClr val="091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624" y="160"/>
      </p:cViewPr>
      <p:guideLst>
        <p:guide pos="5626"/>
        <p:guide orient="horz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t>2025/8/4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DC1-6320-41B9-8884-943A3BB8BDA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4785-54C4-461A-8045-E96CCB2DF2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9144000" cy="5142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pic>
        <p:nvPicPr>
          <p:cNvPr id="8" name="图片 7" descr="背景图案&#10;&#10;描述已自动生成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18" b="18558"/>
          <a:stretch>
            <a:fillRect/>
          </a:stretch>
        </p:blipFill>
        <p:spPr>
          <a:xfrm>
            <a:off x="2" y="0"/>
            <a:ext cx="9143999" cy="51435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79997" y="325086"/>
            <a:ext cx="6877573" cy="3821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gradFill>
                  <a:gsLst>
                    <a:gs pos="38000">
                      <a:prstClr val="white"/>
                    </a:gs>
                    <a:gs pos="100000">
                      <a:srgbClr val="B9BCFF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srgbClr val="575FFF">
                      <a:alpha val="40000"/>
                    </a:srgbClr>
                  </a:outerShdw>
                </a:effectLst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2152" y="249115"/>
            <a:ext cx="474209" cy="491234"/>
            <a:chOff x="477472" y="349095"/>
            <a:chExt cx="486536" cy="504004"/>
          </a:xfrm>
        </p:grpSpPr>
        <p:sp>
          <p:nvSpPr>
            <p:cNvPr id="12" name="任意多边形: 形状 11"/>
            <p:cNvSpPr/>
            <p:nvPr/>
          </p:nvSpPr>
          <p:spPr>
            <a:xfrm rot="1889490">
              <a:off x="681148" y="349095"/>
              <a:ext cx="282860" cy="440853"/>
            </a:xfrm>
            <a:custGeom>
              <a:avLst/>
              <a:gdLst>
                <a:gd name="connsiteX0" fmla="*/ 367748 w 735496"/>
                <a:gd name="connsiteY0" fmla="*/ 0 h 1146313"/>
                <a:gd name="connsiteX1" fmla="*/ 728025 w 735496"/>
                <a:gd name="connsiteY1" fmla="*/ 293634 h 1146313"/>
                <a:gd name="connsiteX2" fmla="*/ 733492 w 735496"/>
                <a:gd name="connsiteY2" fmla="*/ 347870 h 1146313"/>
                <a:gd name="connsiteX3" fmla="*/ 735496 w 735496"/>
                <a:gd name="connsiteY3" fmla="*/ 347870 h 1146313"/>
                <a:gd name="connsiteX4" fmla="*/ 735496 w 735496"/>
                <a:gd name="connsiteY4" fmla="*/ 367748 h 1146313"/>
                <a:gd name="connsiteX5" fmla="*/ 735496 w 735496"/>
                <a:gd name="connsiteY5" fmla="*/ 1146313 h 1146313"/>
                <a:gd name="connsiteX6" fmla="*/ 0 w 735496"/>
                <a:gd name="connsiteY6" fmla="*/ 1146313 h 1146313"/>
                <a:gd name="connsiteX7" fmla="*/ 0 w 735496"/>
                <a:gd name="connsiteY7" fmla="*/ 367748 h 1146313"/>
                <a:gd name="connsiteX8" fmla="*/ 0 w 735496"/>
                <a:gd name="connsiteY8" fmla="*/ 347870 h 1146313"/>
                <a:gd name="connsiteX9" fmla="*/ 2004 w 735496"/>
                <a:gd name="connsiteY9" fmla="*/ 347870 h 1146313"/>
                <a:gd name="connsiteX10" fmla="*/ 7471 w 735496"/>
                <a:gd name="connsiteY10" fmla="*/ 293634 h 1146313"/>
                <a:gd name="connsiteX11" fmla="*/ 367748 w 735496"/>
                <a:gd name="connsiteY11" fmla="*/ 0 h 11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496" h="1146313">
                  <a:moveTo>
                    <a:pt x="367748" y="0"/>
                  </a:moveTo>
                  <a:cubicBezTo>
                    <a:pt x="545462" y="0"/>
                    <a:pt x="693734" y="126057"/>
                    <a:pt x="728025" y="293634"/>
                  </a:cubicBezTo>
                  <a:lnTo>
                    <a:pt x="733492" y="347870"/>
                  </a:lnTo>
                  <a:lnTo>
                    <a:pt x="735496" y="347870"/>
                  </a:lnTo>
                  <a:lnTo>
                    <a:pt x="735496" y="367748"/>
                  </a:lnTo>
                  <a:lnTo>
                    <a:pt x="735496" y="1146313"/>
                  </a:lnTo>
                  <a:lnTo>
                    <a:pt x="0" y="1146313"/>
                  </a:lnTo>
                  <a:lnTo>
                    <a:pt x="0" y="367748"/>
                  </a:lnTo>
                  <a:lnTo>
                    <a:pt x="0" y="347870"/>
                  </a:lnTo>
                  <a:lnTo>
                    <a:pt x="2004" y="347870"/>
                  </a:lnTo>
                  <a:lnTo>
                    <a:pt x="7471" y="293634"/>
                  </a:lnTo>
                  <a:cubicBezTo>
                    <a:pt x="41763" y="126057"/>
                    <a:pt x="190034" y="0"/>
                    <a:pt x="3677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1889490" flipH="1" flipV="1">
              <a:off x="477472" y="412246"/>
              <a:ext cx="282860" cy="440853"/>
            </a:xfrm>
            <a:custGeom>
              <a:avLst/>
              <a:gdLst>
                <a:gd name="connsiteX0" fmla="*/ 367748 w 735496"/>
                <a:gd name="connsiteY0" fmla="*/ 0 h 1146313"/>
                <a:gd name="connsiteX1" fmla="*/ 728025 w 735496"/>
                <a:gd name="connsiteY1" fmla="*/ 293634 h 1146313"/>
                <a:gd name="connsiteX2" fmla="*/ 733492 w 735496"/>
                <a:gd name="connsiteY2" fmla="*/ 347870 h 1146313"/>
                <a:gd name="connsiteX3" fmla="*/ 735496 w 735496"/>
                <a:gd name="connsiteY3" fmla="*/ 347870 h 1146313"/>
                <a:gd name="connsiteX4" fmla="*/ 735496 w 735496"/>
                <a:gd name="connsiteY4" fmla="*/ 367748 h 1146313"/>
                <a:gd name="connsiteX5" fmla="*/ 735496 w 735496"/>
                <a:gd name="connsiteY5" fmla="*/ 1146313 h 1146313"/>
                <a:gd name="connsiteX6" fmla="*/ 0 w 735496"/>
                <a:gd name="connsiteY6" fmla="*/ 1146313 h 1146313"/>
                <a:gd name="connsiteX7" fmla="*/ 0 w 735496"/>
                <a:gd name="connsiteY7" fmla="*/ 367748 h 1146313"/>
                <a:gd name="connsiteX8" fmla="*/ 0 w 735496"/>
                <a:gd name="connsiteY8" fmla="*/ 347870 h 1146313"/>
                <a:gd name="connsiteX9" fmla="*/ 2004 w 735496"/>
                <a:gd name="connsiteY9" fmla="*/ 347870 h 1146313"/>
                <a:gd name="connsiteX10" fmla="*/ 7471 w 735496"/>
                <a:gd name="connsiteY10" fmla="*/ 293634 h 1146313"/>
                <a:gd name="connsiteX11" fmla="*/ 367748 w 735496"/>
                <a:gd name="connsiteY11" fmla="*/ 0 h 11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496" h="1146313">
                  <a:moveTo>
                    <a:pt x="367748" y="0"/>
                  </a:moveTo>
                  <a:cubicBezTo>
                    <a:pt x="545462" y="0"/>
                    <a:pt x="693734" y="126057"/>
                    <a:pt x="728025" y="293634"/>
                  </a:cubicBezTo>
                  <a:lnTo>
                    <a:pt x="733492" y="347870"/>
                  </a:lnTo>
                  <a:lnTo>
                    <a:pt x="735496" y="347870"/>
                  </a:lnTo>
                  <a:lnTo>
                    <a:pt x="735496" y="367748"/>
                  </a:lnTo>
                  <a:lnTo>
                    <a:pt x="735496" y="1146313"/>
                  </a:lnTo>
                  <a:lnTo>
                    <a:pt x="0" y="1146313"/>
                  </a:lnTo>
                  <a:lnTo>
                    <a:pt x="0" y="367748"/>
                  </a:lnTo>
                  <a:lnTo>
                    <a:pt x="0" y="347870"/>
                  </a:lnTo>
                  <a:lnTo>
                    <a:pt x="2004" y="347870"/>
                  </a:lnTo>
                  <a:lnTo>
                    <a:pt x="7471" y="293634"/>
                  </a:lnTo>
                  <a:cubicBezTo>
                    <a:pt x="41763" y="126057"/>
                    <a:pt x="190034" y="0"/>
                    <a:pt x="3677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1"/>
            <a:ext cx="9144000" cy="5142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pic>
        <p:nvPicPr>
          <p:cNvPr id="14" name="图片 13" descr="背景图案&#10;&#10;描述已自动生成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18" b="18558"/>
          <a:stretch>
            <a:fillRect/>
          </a:stretch>
        </p:blipFill>
        <p:spPr>
          <a:xfrm>
            <a:off x="2" y="0"/>
            <a:ext cx="9143999" cy="51435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DC1-6320-41B9-8884-943A3BB8BDA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4785-54C4-461A-8045-E96CCB2DF2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9144000" cy="5142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pic>
        <p:nvPicPr>
          <p:cNvPr id="8" name="图片 7" descr="背景图案&#10;&#10;描述已自动生成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18" b="18558"/>
          <a:stretch>
            <a:fillRect/>
          </a:stretch>
        </p:blipFill>
        <p:spPr>
          <a:xfrm>
            <a:off x="2" y="0"/>
            <a:ext cx="9143999" cy="51435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79997" y="325086"/>
            <a:ext cx="6877573" cy="3821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gradFill>
                  <a:gsLst>
                    <a:gs pos="38000">
                      <a:prstClr val="white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srgbClr val="575FFF">
                      <a:alpha val="40000"/>
                    </a:srgbClr>
                  </a:outerShdw>
                </a:effectLst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302152" y="249115"/>
            <a:ext cx="474209" cy="491234"/>
            <a:chOff x="477472" y="349095"/>
            <a:chExt cx="486536" cy="504004"/>
          </a:xfrm>
        </p:grpSpPr>
        <p:sp>
          <p:nvSpPr>
            <p:cNvPr id="12" name="任意多边形: 形状 11"/>
            <p:cNvSpPr/>
            <p:nvPr/>
          </p:nvSpPr>
          <p:spPr>
            <a:xfrm rot="1889490">
              <a:off x="681148" y="349095"/>
              <a:ext cx="282860" cy="440853"/>
            </a:xfrm>
            <a:custGeom>
              <a:avLst/>
              <a:gdLst>
                <a:gd name="connsiteX0" fmla="*/ 367748 w 735496"/>
                <a:gd name="connsiteY0" fmla="*/ 0 h 1146313"/>
                <a:gd name="connsiteX1" fmla="*/ 728025 w 735496"/>
                <a:gd name="connsiteY1" fmla="*/ 293634 h 1146313"/>
                <a:gd name="connsiteX2" fmla="*/ 733492 w 735496"/>
                <a:gd name="connsiteY2" fmla="*/ 347870 h 1146313"/>
                <a:gd name="connsiteX3" fmla="*/ 735496 w 735496"/>
                <a:gd name="connsiteY3" fmla="*/ 347870 h 1146313"/>
                <a:gd name="connsiteX4" fmla="*/ 735496 w 735496"/>
                <a:gd name="connsiteY4" fmla="*/ 367748 h 1146313"/>
                <a:gd name="connsiteX5" fmla="*/ 735496 w 735496"/>
                <a:gd name="connsiteY5" fmla="*/ 1146313 h 1146313"/>
                <a:gd name="connsiteX6" fmla="*/ 0 w 735496"/>
                <a:gd name="connsiteY6" fmla="*/ 1146313 h 1146313"/>
                <a:gd name="connsiteX7" fmla="*/ 0 w 735496"/>
                <a:gd name="connsiteY7" fmla="*/ 367748 h 1146313"/>
                <a:gd name="connsiteX8" fmla="*/ 0 w 735496"/>
                <a:gd name="connsiteY8" fmla="*/ 347870 h 1146313"/>
                <a:gd name="connsiteX9" fmla="*/ 2004 w 735496"/>
                <a:gd name="connsiteY9" fmla="*/ 347870 h 1146313"/>
                <a:gd name="connsiteX10" fmla="*/ 7471 w 735496"/>
                <a:gd name="connsiteY10" fmla="*/ 293634 h 1146313"/>
                <a:gd name="connsiteX11" fmla="*/ 367748 w 735496"/>
                <a:gd name="connsiteY11" fmla="*/ 0 h 11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496" h="1146313">
                  <a:moveTo>
                    <a:pt x="367748" y="0"/>
                  </a:moveTo>
                  <a:cubicBezTo>
                    <a:pt x="545462" y="0"/>
                    <a:pt x="693734" y="126057"/>
                    <a:pt x="728025" y="293634"/>
                  </a:cubicBezTo>
                  <a:lnTo>
                    <a:pt x="733492" y="347870"/>
                  </a:lnTo>
                  <a:lnTo>
                    <a:pt x="735496" y="347870"/>
                  </a:lnTo>
                  <a:lnTo>
                    <a:pt x="735496" y="367748"/>
                  </a:lnTo>
                  <a:lnTo>
                    <a:pt x="735496" y="1146313"/>
                  </a:lnTo>
                  <a:lnTo>
                    <a:pt x="0" y="1146313"/>
                  </a:lnTo>
                  <a:lnTo>
                    <a:pt x="0" y="367748"/>
                  </a:lnTo>
                  <a:lnTo>
                    <a:pt x="0" y="347870"/>
                  </a:lnTo>
                  <a:lnTo>
                    <a:pt x="2004" y="347870"/>
                  </a:lnTo>
                  <a:lnTo>
                    <a:pt x="7471" y="293634"/>
                  </a:lnTo>
                  <a:cubicBezTo>
                    <a:pt x="41763" y="126057"/>
                    <a:pt x="190034" y="0"/>
                    <a:pt x="3677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1889490" flipH="1" flipV="1">
              <a:off x="477472" y="412246"/>
              <a:ext cx="282860" cy="440853"/>
            </a:xfrm>
            <a:custGeom>
              <a:avLst/>
              <a:gdLst>
                <a:gd name="connsiteX0" fmla="*/ 367748 w 735496"/>
                <a:gd name="connsiteY0" fmla="*/ 0 h 1146313"/>
                <a:gd name="connsiteX1" fmla="*/ 728025 w 735496"/>
                <a:gd name="connsiteY1" fmla="*/ 293634 h 1146313"/>
                <a:gd name="connsiteX2" fmla="*/ 733492 w 735496"/>
                <a:gd name="connsiteY2" fmla="*/ 347870 h 1146313"/>
                <a:gd name="connsiteX3" fmla="*/ 735496 w 735496"/>
                <a:gd name="connsiteY3" fmla="*/ 347870 h 1146313"/>
                <a:gd name="connsiteX4" fmla="*/ 735496 w 735496"/>
                <a:gd name="connsiteY4" fmla="*/ 367748 h 1146313"/>
                <a:gd name="connsiteX5" fmla="*/ 735496 w 735496"/>
                <a:gd name="connsiteY5" fmla="*/ 1146313 h 1146313"/>
                <a:gd name="connsiteX6" fmla="*/ 0 w 735496"/>
                <a:gd name="connsiteY6" fmla="*/ 1146313 h 1146313"/>
                <a:gd name="connsiteX7" fmla="*/ 0 w 735496"/>
                <a:gd name="connsiteY7" fmla="*/ 367748 h 1146313"/>
                <a:gd name="connsiteX8" fmla="*/ 0 w 735496"/>
                <a:gd name="connsiteY8" fmla="*/ 347870 h 1146313"/>
                <a:gd name="connsiteX9" fmla="*/ 2004 w 735496"/>
                <a:gd name="connsiteY9" fmla="*/ 347870 h 1146313"/>
                <a:gd name="connsiteX10" fmla="*/ 7471 w 735496"/>
                <a:gd name="connsiteY10" fmla="*/ 293634 h 1146313"/>
                <a:gd name="connsiteX11" fmla="*/ 367748 w 735496"/>
                <a:gd name="connsiteY11" fmla="*/ 0 h 11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496" h="1146313">
                  <a:moveTo>
                    <a:pt x="367748" y="0"/>
                  </a:moveTo>
                  <a:cubicBezTo>
                    <a:pt x="545462" y="0"/>
                    <a:pt x="693734" y="126057"/>
                    <a:pt x="728025" y="293634"/>
                  </a:cubicBezTo>
                  <a:lnTo>
                    <a:pt x="733492" y="347870"/>
                  </a:lnTo>
                  <a:lnTo>
                    <a:pt x="735496" y="347870"/>
                  </a:lnTo>
                  <a:lnTo>
                    <a:pt x="735496" y="367748"/>
                  </a:lnTo>
                  <a:lnTo>
                    <a:pt x="735496" y="1146313"/>
                  </a:lnTo>
                  <a:lnTo>
                    <a:pt x="0" y="1146313"/>
                  </a:lnTo>
                  <a:lnTo>
                    <a:pt x="0" y="367748"/>
                  </a:lnTo>
                  <a:lnTo>
                    <a:pt x="0" y="347870"/>
                  </a:lnTo>
                  <a:lnTo>
                    <a:pt x="2004" y="347870"/>
                  </a:lnTo>
                  <a:lnTo>
                    <a:pt x="7471" y="293634"/>
                  </a:lnTo>
                  <a:cubicBezTo>
                    <a:pt x="41763" y="126057"/>
                    <a:pt x="190034" y="0"/>
                    <a:pt x="3677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494030" y="167005"/>
            <a:ext cx="5470525" cy="273685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内容一级标题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3" y="223859"/>
            <a:ext cx="132985" cy="1634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0" y="222850"/>
            <a:ext cx="132985" cy="16342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1" y="945"/>
            <a:ext cx="9143858" cy="51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1" y="945"/>
            <a:ext cx="9144983" cy="514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7062949" y="4877006"/>
            <a:ext cx="2057596" cy="27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7362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4641783"/>
            <a:ext cx="1057324" cy="413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0" y="64970"/>
            <a:ext cx="1324176" cy="496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6530" y="157096"/>
            <a:ext cx="740900" cy="3343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70" y="273430"/>
            <a:ext cx="7886712" cy="99417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9DC1-6320-41B9-8884-943A3BB8BDA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4785-54C4-461A-8045-E96CCB2DF2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13335" y="648970"/>
            <a:ext cx="7336155" cy="422211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</a:t>
            </a:r>
            <a:r>
              <a:rPr b="1" dirty="0">
                <a:solidFill>
                  <a:schemeClr val="bg1"/>
                </a:solidFill>
                <a:sym typeface="+mn-ea"/>
              </a:rPr>
              <a:t>中国重汽豪沃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TX 6X4</a:t>
            </a:r>
            <a:r>
              <a:rPr b="1" dirty="0">
                <a:solidFill>
                  <a:schemeClr val="bg1"/>
                </a:solidFill>
                <a:sym typeface="+mn-ea"/>
              </a:rPr>
              <a:t>无动力豪沃牵引车</a:t>
            </a:r>
            <a:endParaRPr lang="zh-CN" altLang="en-US"/>
          </a:p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  </a:t>
            </a:r>
          </a:p>
        </p:txBody>
      </p:sp>
      <p:graphicFrame>
        <p:nvGraphicFramePr>
          <p:cNvPr id="74" name="表格 73"/>
          <p:cNvGraphicFramePr/>
          <p:nvPr>
            <p:custDataLst>
              <p:tags r:id="rId1"/>
            </p:custDataLst>
          </p:nvPr>
        </p:nvGraphicFramePr>
        <p:xfrm>
          <a:off x="4586605" y="320675"/>
          <a:ext cx="4344670" cy="4783455"/>
        </p:xfrm>
        <a:graphic>
          <a:graphicData uri="http://schemas.openxmlformats.org/drawingml/2006/table">
            <a:tbl>
              <a:tblPr/>
              <a:tblGrid>
                <a:gridCol w="82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 辆 配 置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类别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标运60吨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驾驶室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TX-U驾驶室</a:t>
                      </a:r>
                      <a:endParaRPr lang="en-US" altLang="zh-CN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电池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宁德时代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600.92kWh</a:t>
                      </a:r>
                      <a:endParaRPr lang="en-US" altLang="zh-CN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电机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重汽340kw额定功率电机，峰值功率可到490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kw</a:t>
                      </a:r>
                      <a:endParaRPr lang="en-US" altLang="zh-CN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变速箱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法士特四档变速器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F4E-4+QH50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车架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单层车架(8/280)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前桥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曼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7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吨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颜色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颜色可选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后驱动桥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曼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12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吨</a:t>
                      </a:r>
                      <a:endParaRPr lang="zh-CN" altLang="en-US" sz="1200" b="0" kern="120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轮 胎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12R22.5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轮胎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纵向花纹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/18PR/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滚阻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4.5-5.0)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钢板弹簧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前后少片簧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(3/3)</a:t>
                      </a:r>
                      <a:endParaRPr sz="1200" b="0" kern="120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其他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根据配置表可选装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5745"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豪沃；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TX7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TZ388XS-ZQV13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（重汽朗高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340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）；电动电加热后视镜；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VGD71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自调臂前轴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鼓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；速比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5.29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；驾驶室前后气囊减震；国产方向机；双枪人工充电；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ABS(4S/4M)+ESC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；低位保险杠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非金属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；前铝合金车轮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国产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)+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后轻量化车轮；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90#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金刚鞍座；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LDWS+FCWS(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带雷达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；电磁式电源开关；空气悬挂座椅；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180AH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蓄电池；灭火器；高顶驾驶室双卧铺；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12000"/>
          </a:blip>
          <a:srcRect l="10710" t="26229" r="9845" b="10752"/>
          <a:stretch>
            <a:fillRect/>
          </a:stretch>
        </p:blipFill>
        <p:spPr>
          <a:xfrm>
            <a:off x="222885" y="1186180"/>
            <a:ext cx="4263390" cy="29660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2885" y="4175760"/>
            <a:ext cx="4263390" cy="695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>
                <a:solidFill>
                  <a:srgbClr val="FFFF00"/>
                </a:solidFill>
              </a:rPr>
              <a:t>裸车价格：</a:t>
            </a:r>
            <a:r>
              <a:rPr lang="en-US" altLang="zh-CN" b="1">
                <a:solidFill>
                  <a:srgbClr val="FFFF00"/>
                </a:solidFill>
              </a:rPr>
              <a:t>59</a:t>
            </a:r>
            <a:r>
              <a:rPr lang="zh-CN" altLang="en-US" b="1">
                <a:solidFill>
                  <a:srgbClr val="FFFF00"/>
                </a:solidFill>
              </a:rPr>
              <a:t>万</a:t>
            </a:r>
          </a:p>
        </p:txBody>
      </p:sp>
      <p:pic>
        <p:nvPicPr>
          <p:cNvPr id="8" name="图片 7" descr="微信图片_20210404111229"/>
          <p:cNvPicPr>
            <a:picLocks noChangeAspect="1"/>
          </p:cNvPicPr>
          <p:nvPr userDrawn="1"/>
        </p:nvPicPr>
        <p:blipFill>
          <a:blip r:embed="rId5">
            <a:biLevel thresh="25000"/>
          </a:blip>
          <a:srcRect t="25593" b="28421"/>
          <a:stretch>
            <a:fillRect/>
          </a:stretch>
        </p:blipFill>
        <p:spPr>
          <a:xfrm>
            <a:off x="160020" y="-316"/>
            <a:ext cx="1214914" cy="5586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2250" y="4497705"/>
            <a:ext cx="4264025" cy="373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年质保期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13335" y="648970"/>
            <a:ext cx="7336155" cy="422211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</a:t>
            </a:r>
            <a:r>
              <a:rPr b="1">
                <a:solidFill>
                  <a:schemeClr val="bg1"/>
                </a:solidFill>
                <a:sym typeface="+mn-ea"/>
              </a:rPr>
              <a:t>中国重汽豪沃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V7X 6X4</a:t>
            </a:r>
            <a:r>
              <a:rPr b="1">
                <a:solidFill>
                  <a:schemeClr val="bg1"/>
                </a:solidFill>
                <a:sym typeface="+mn-ea"/>
              </a:rPr>
              <a:t>无动力牵引车</a:t>
            </a:r>
            <a:endParaRPr lang="zh-CN" altLang="en-US"/>
          </a:p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  </a:t>
            </a:r>
          </a:p>
        </p:txBody>
      </p:sp>
      <p:graphicFrame>
        <p:nvGraphicFramePr>
          <p:cNvPr id="74" name="表格 73"/>
          <p:cNvGraphicFramePr/>
          <p:nvPr>
            <p:custDataLst>
              <p:tags r:id="rId1"/>
            </p:custDataLst>
          </p:nvPr>
        </p:nvGraphicFramePr>
        <p:xfrm>
          <a:off x="4586605" y="320675"/>
          <a:ext cx="4344670" cy="4739196"/>
        </p:xfrm>
        <a:graphic>
          <a:graphicData uri="http://schemas.openxmlformats.org/drawingml/2006/table">
            <a:tbl>
              <a:tblPr/>
              <a:tblGrid>
                <a:gridCol w="82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 辆 配 置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类别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标运60吨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驾驶室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V79X-BL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驾驶室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电池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601kWh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降高度（宁德时代）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电机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充电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双枪人工充电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变速箱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TS-0425C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特百佳变速器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车架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TGA-7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前桥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G055D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自调臂前轴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鼓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)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颜色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颜色可选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4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后驱动桥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+mn-cs"/>
                          <a:sym typeface="+mn-ea"/>
                        </a:rPr>
                        <a:t>曼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+mn-cs"/>
                          <a:sym typeface="+mn-ea"/>
                        </a:rPr>
                        <a:t>11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+mn-cs"/>
                          <a:sym typeface="+mn-ea"/>
                        </a:rPr>
                        <a:t>吨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轮 胎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12R22.5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钢板弹簧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前后少片簧</a:t>
                      </a: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(3/5)</a:t>
                      </a:r>
                      <a:endParaRPr sz="1200" b="0" kern="120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其他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根据配置表可选装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5745"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豪沃；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V7X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；豪华后视镜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电动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电加热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；仪表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彩屏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TZ370XSCDW03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LDW+FCW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；转向照明（开转向打开单边雾灯辅助照明）；驾驶室电动举升；发动机侧护板；主座椅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气囊减震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GC110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ABS(4S/4M)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；标准（金属）；普通车轮；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90#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金刚鞍座；制动空压机（耐力）；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120Ah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免维护电瓶；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5.29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；五合一控制器；前后气囊驾驶室悬置；四方位影像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基于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寸屏、豪华版后视镜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2885" y="4175760"/>
            <a:ext cx="4263390" cy="695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>
                <a:solidFill>
                  <a:srgbClr val="FFFF00"/>
                </a:solidFill>
              </a:rPr>
              <a:t>裸车价格：</a:t>
            </a:r>
            <a:r>
              <a:rPr lang="en-US" altLang="zh-CN" b="1">
                <a:solidFill>
                  <a:srgbClr val="FFFF00"/>
                </a:solidFill>
              </a:rPr>
              <a:t>59.5</a:t>
            </a:r>
            <a:r>
              <a:rPr lang="zh-CN" altLang="en-US" b="1">
                <a:solidFill>
                  <a:srgbClr val="FFFF00"/>
                </a:solidFill>
              </a:rPr>
              <a:t>万</a:t>
            </a:r>
          </a:p>
        </p:txBody>
      </p:sp>
      <p:pic>
        <p:nvPicPr>
          <p:cNvPr id="8" name="图片 7" descr="微信图片_20210404111229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rcRect t="25593" b="28421"/>
          <a:stretch>
            <a:fillRect/>
          </a:stretch>
        </p:blipFill>
        <p:spPr>
          <a:xfrm>
            <a:off x="160020" y="-316"/>
            <a:ext cx="1214914" cy="5586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2250" y="4502785"/>
            <a:ext cx="426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年质保期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35" y="1159510"/>
            <a:ext cx="3766185" cy="2824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13335" y="648970"/>
            <a:ext cx="7336155" cy="422211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</a:t>
            </a:r>
            <a:r>
              <a:rPr b="1" dirty="0">
                <a:solidFill>
                  <a:schemeClr val="bg1"/>
                </a:solidFill>
                <a:sym typeface="+mn-ea"/>
              </a:rPr>
              <a:t>挂车</a:t>
            </a:r>
            <a:endParaRPr lang="zh-CN" altLang="en-US"/>
          </a:p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  </a:t>
            </a:r>
          </a:p>
        </p:txBody>
      </p:sp>
      <p:graphicFrame>
        <p:nvGraphicFramePr>
          <p:cNvPr id="74" name="表格 73"/>
          <p:cNvGraphicFramePr/>
          <p:nvPr>
            <p:custDataLst>
              <p:tags r:id="rId1"/>
            </p:custDataLst>
          </p:nvPr>
        </p:nvGraphicFramePr>
        <p:xfrm>
          <a:off x="4597400" y="320675"/>
          <a:ext cx="4333875" cy="4319270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01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 辆 配 置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尺寸</a:t>
                      </a:r>
                      <a:r>
                        <a:rPr lang="en-US" alt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(m)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13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（长）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*2.55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（款）</a:t>
                      </a:r>
                      <a:endParaRPr lang="en-US" altLang="zh-CN" sz="1200" b="0" kern="120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鞍座高度（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1.28</a:t>
                      </a:r>
                      <a:endParaRPr lang="en-US" altLang="zh-CN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牵引销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9.0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活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支腿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28T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车桥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厂配空气悬架带碟刹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颜色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可选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后驱动桥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+mn-cs"/>
                          <a:sym typeface="+mn-ea"/>
                        </a:rPr>
                        <a:t>13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+mn-cs"/>
                          <a:sym typeface="+mn-ea"/>
                        </a:rPr>
                        <a:t>吨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轮 胎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玲珑轮胎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大梁（</a:t>
                      </a:r>
                      <a:r>
                        <a:rPr lang="en-US" alt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mm</a:t>
                      </a: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大梁上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10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下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10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立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6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边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14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其他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根据配置表可选装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085"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1.8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花纹底板、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通称、全是厂配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2885" y="4175760"/>
            <a:ext cx="4263390" cy="499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>
                <a:solidFill>
                  <a:srgbClr val="FFFF00"/>
                </a:solidFill>
              </a:rPr>
              <a:t>裸车价格：</a:t>
            </a:r>
            <a:r>
              <a:rPr lang="en-US" altLang="zh-CN" b="1">
                <a:solidFill>
                  <a:srgbClr val="FFFF00"/>
                </a:solidFill>
              </a:rPr>
              <a:t>8.5</a:t>
            </a:r>
            <a:r>
              <a:rPr lang="zh-CN" altLang="en-US" b="1">
                <a:solidFill>
                  <a:srgbClr val="FFFF00"/>
                </a:solidFill>
              </a:rPr>
              <a:t>万</a:t>
            </a:r>
          </a:p>
        </p:txBody>
      </p:sp>
      <p:pic>
        <p:nvPicPr>
          <p:cNvPr id="8" name="图片 7" descr="微信图片_20210404111229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rcRect t="25593" b="28421"/>
          <a:stretch>
            <a:fillRect/>
          </a:stretch>
        </p:blipFill>
        <p:spPr>
          <a:xfrm>
            <a:off x="160020" y="-316"/>
            <a:ext cx="1214914" cy="5586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55" y="1459230"/>
            <a:ext cx="3805555" cy="18148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13335" y="648970"/>
            <a:ext cx="7336155" cy="422211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</a:t>
            </a:r>
            <a:r>
              <a:rPr b="1" dirty="0">
                <a:solidFill>
                  <a:schemeClr val="bg1"/>
                </a:solidFill>
                <a:sym typeface="+mn-ea"/>
              </a:rPr>
              <a:t>挂车</a:t>
            </a:r>
            <a:endParaRPr lang="zh-CN" altLang="en-US"/>
          </a:p>
          <a:p>
            <a:pPr lvl="0" algn="l">
              <a:buClrTx/>
              <a:buSzTx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  </a:t>
            </a:r>
          </a:p>
        </p:txBody>
      </p:sp>
      <p:graphicFrame>
        <p:nvGraphicFramePr>
          <p:cNvPr id="74" name="表格 73"/>
          <p:cNvGraphicFramePr/>
          <p:nvPr>
            <p:custDataLst>
              <p:tags r:id="rId1"/>
            </p:custDataLst>
          </p:nvPr>
        </p:nvGraphicFramePr>
        <p:xfrm>
          <a:off x="4524375" y="189865"/>
          <a:ext cx="4333875" cy="4319270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01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 辆 配 置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尺寸</a:t>
                      </a:r>
                      <a:r>
                        <a:rPr lang="en-US" alt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(m)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13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（长）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*2.55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（款）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鞍座高度（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1.28</a:t>
                      </a:r>
                      <a:endParaRPr lang="en-US" altLang="zh-CN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牵引销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9.0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活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支腿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28T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车桥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厂配空气悬架带碟刹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颜色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可选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后驱动桥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+mn-cs"/>
                          <a:sym typeface="+mn-ea"/>
                        </a:rPr>
                        <a:t>13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+mn-cs"/>
                          <a:sym typeface="+mn-ea"/>
                        </a:rPr>
                        <a:t>吨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轮 胎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玲珑轮胎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大梁（</a:t>
                      </a:r>
                      <a:r>
                        <a:rPr lang="en-US" alt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mm</a:t>
                      </a: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大梁上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10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下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10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立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6</a:t>
                      </a:r>
                      <a:r>
                        <a:rPr lang="zh-CN" altLang="en-US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边</a:t>
                      </a:r>
                      <a:r>
                        <a:rPr lang="en-US" altLang="zh-CN" sz="1200" b="0" kern="120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14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其他</a:t>
                      </a:r>
                      <a:endParaRPr lang="zh-CN" altLang="en-US" sz="1200" b="0" dirty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根据配置表可选装</a:t>
                      </a:r>
                      <a:endParaRPr lang="zh-CN" altLang="en-US" sz="1200" b="0">
                        <a:solidFill>
                          <a:srgbClr val="FEE796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085"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1.8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花纹底板、</a:t>
                      </a:r>
                      <a:r>
                        <a:rPr lang="en-US" altLang="zh-CN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zh-CN" altLang="en-US" sz="1200" b="0" dirty="0">
                          <a:solidFill>
                            <a:srgbClr val="FEE796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通称、全是厂配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GB"/>
                    </a:p>
                  </a:txBody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2885" y="4175760"/>
            <a:ext cx="4263390" cy="499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>
                <a:solidFill>
                  <a:srgbClr val="FFFF00"/>
                </a:solidFill>
              </a:rPr>
              <a:t>裸车价格：</a:t>
            </a:r>
            <a:r>
              <a:rPr lang="en-US" altLang="zh-CN" b="1">
                <a:solidFill>
                  <a:srgbClr val="FFFF00"/>
                </a:solidFill>
              </a:rPr>
              <a:t>9.1</a:t>
            </a:r>
            <a:r>
              <a:rPr lang="zh-CN" altLang="en-US" b="1">
                <a:solidFill>
                  <a:srgbClr val="FFFF00"/>
                </a:solidFill>
              </a:rPr>
              <a:t>万</a:t>
            </a:r>
          </a:p>
        </p:txBody>
      </p:sp>
      <p:pic>
        <p:nvPicPr>
          <p:cNvPr id="8" name="图片 7" descr="微信图片_20210404111229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rcRect t="25593" b="28421"/>
          <a:stretch>
            <a:fillRect/>
          </a:stretch>
        </p:blipFill>
        <p:spPr>
          <a:xfrm>
            <a:off x="160020" y="-316"/>
            <a:ext cx="1214914" cy="5586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" y="1136015"/>
            <a:ext cx="3796030" cy="24625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问题解答</a:t>
            </a: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3400" y="894715"/>
            <a:ext cx="6286500" cy="866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1.</a:t>
            </a:r>
            <a:r>
              <a:rPr lang="zh-CN" altLang="en-US" sz="1400">
                <a:solidFill>
                  <a:srgbClr val="FFFF00"/>
                </a:solidFill>
              </a:rPr>
              <a:t>卡车动力电池</a:t>
            </a:r>
            <a:r>
              <a:rPr lang="en-US" altLang="zh-CN" sz="1400">
                <a:solidFill>
                  <a:srgbClr val="FFFF00"/>
                </a:solidFill>
              </a:rPr>
              <a:t> 600 </a:t>
            </a:r>
            <a:r>
              <a:rPr lang="zh-CN" altLang="en-US" sz="1400">
                <a:solidFill>
                  <a:srgbClr val="FFFF00"/>
                </a:solidFill>
              </a:rPr>
              <a:t>度电（千瓦时）。请具体告知电池容量。</a:t>
            </a:r>
          </a:p>
          <a:p>
            <a:endParaRPr lang="en-US" altLang="zh-CN">
              <a:solidFill>
                <a:srgbClr val="FFFF00"/>
              </a:solidFill>
            </a:endParaRPr>
          </a:p>
          <a:p>
            <a:r>
              <a:rPr lang="en-US" altLang="zh-CN">
                <a:solidFill>
                  <a:srgbClr val="FFFF00"/>
                </a:solidFill>
              </a:rPr>
              <a:t>   </a:t>
            </a:r>
            <a:r>
              <a:rPr lang="zh-CN" altLang="en-US" sz="1400">
                <a:solidFill>
                  <a:schemeClr val="bg1"/>
                </a:solidFill>
              </a:rPr>
              <a:t>采用宁德时代磷酸铁锂电池组，其电池容量高达</a:t>
            </a:r>
            <a:r>
              <a:rPr lang="en-US" altLang="zh-CN" sz="1400">
                <a:solidFill>
                  <a:schemeClr val="bg1"/>
                </a:solidFill>
              </a:rPr>
              <a:t>601kWh</a:t>
            </a:r>
            <a:r>
              <a:rPr lang="zh-CN" altLang="en-US" sz="140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8010" y="2066290"/>
            <a:ext cx="6134100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2.</a:t>
            </a:r>
            <a:r>
              <a:rPr lang="zh-CN" altLang="en-US" sz="1400">
                <a:solidFill>
                  <a:srgbClr val="FFFF00"/>
                </a:solidFill>
              </a:rPr>
              <a:t>卡车有效载荷</a:t>
            </a:r>
            <a:r>
              <a:rPr lang="en-US" altLang="zh-CN" sz="1400">
                <a:solidFill>
                  <a:srgbClr val="FFFF00"/>
                </a:solidFill>
              </a:rPr>
              <a:t> 25 </a:t>
            </a:r>
            <a:r>
              <a:rPr lang="zh-CN" altLang="en-US" sz="1400">
                <a:solidFill>
                  <a:srgbClr val="FFFF00"/>
                </a:solidFill>
              </a:rPr>
              <a:t>吨以上。请具体告知有效载荷。</a:t>
            </a:r>
          </a:p>
          <a:p>
            <a:r>
              <a:rPr lang="zh-CN" altLang="en-US" sz="1400">
                <a:solidFill>
                  <a:srgbClr val="FFFF00"/>
                </a:solidFill>
              </a:rPr>
              <a:t> </a:t>
            </a:r>
            <a:r>
              <a:rPr lang="en-US" altLang="zh-CN" sz="1400">
                <a:solidFill>
                  <a:srgbClr val="FFFF00"/>
                </a:solidFill>
              </a:rPr>
              <a:t>   </a:t>
            </a:r>
          </a:p>
          <a:p>
            <a:r>
              <a:rPr lang="en-US" altLang="zh-CN" sz="1400">
                <a:solidFill>
                  <a:srgbClr val="FFFF00"/>
                </a:solidFill>
              </a:rPr>
              <a:t>   </a:t>
            </a:r>
            <a:r>
              <a:rPr lang="zh-CN" altLang="en-US" sz="1400">
                <a:solidFill>
                  <a:schemeClr val="bg1"/>
                </a:solidFill>
              </a:rPr>
              <a:t>总质量</a:t>
            </a:r>
            <a:r>
              <a:rPr lang="en-US" altLang="zh-CN" sz="1400">
                <a:solidFill>
                  <a:schemeClr val="bg1"/>
                </a:solidFill>
              </a:rPr>
              <a:t>25</a:t>
            </a:r>
            <a:r>
              <a:rPr lang="zh-CN" altLang="en-US" sz="1400">
                <a:solidFill>
                  <a:schemeClr val="bg1"/>
                </a:solidFill>
              </a:rPr>
              <a:t>吨（有效载荷），准拖挂车总质量</a:t>
            </a:r>
            <a:r>
              <a:rPr lang="en-US" altLang="zh-CN" sz="1400">
                <a:solidFill>
                  <a:schemeClr val="bg1"/>
                </a:solidFill>
              </a:rPr>
              <a:t>36870 kg</a:t>
            </a:r>
            <a:r>
              <a:rPr lang="zh-CN" altLang="en-US" sz="1400">
                <a:solidFill>
                  <a:schemeClr val="bg1"/>
                </a:solidFill>
              </a:rPr>
              <a:t>。</a:t>
            </a:r>
            <a:endParaRPr lang="en-US" altLang="zh-CN" sz="1400">
              <a:solidFill>
                <a:schemeClr val="bg1"/>
              </a:solidFill>
            </a:endParaRPr>
          </a:p>
          <a:p>
            <a:r>
              <a:rPr lang="zh-CN" altLang="en-US" sz="1400">
                <a:solidFill>
                  <a:srgbClr val="FFFF00"/>
                </a:solidFill>
              </a:rPr>
              <a:t> </a:t>
            </a:r>
            <a:r>
              <a:rPr lang="en-US" altLang="zh-CN" sz="1400">
                <a:solidFill>
                  <a:srgbClr val="FFFF00"/>
                </a:solidFill>
              </a:rPr>
              <a:t>  </a:t>
            </a:r>
            <a:endParaRPr lang="zh-CN" altLang="en-US" sz="1400">
              <a:solidFill>
                <a:srgbClr val="FFFF00"/>
              </a:solidFill>
            </a:endParaRPr>
          </a:p>
          <a:p>
            <a:endParaRPr lang="zh-CN" altLang="en-US" sz="1400">
              <a:solidFill>
                <a:srgbClr val="FFFF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8010" y="3291840"/>
            <a:ext cx="5702935" cy="1440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3.</a:t>
            </a:r>
            <a:r>
              <a:rPr lang="zh-CN" altLang="en-US" sz="1400">
                <a:solidFill>
                  <a:srgbClr val="FFFF00"/>
                </a:solidFill>
              </a:rPr>
              <a:t>以高速、省道作为参考路况，烦请告知在满电满载情况下，可以行驶多少里程。</a:t>
            </a:r>
            <a:r>
              <a:rPr lang="en-US" altLang="zh-CN">
                <a:solidFill>
                  <a:srgbClr val="FFFF00"/>
                </a:solidFill>
              </a:rPr>
              <a:t> </a:t>
            </a:r>
          </a:p>
          <a:p>
            <a:endParaRPr lang="en-US" altLang="zh-CN" sz="1400">
              <a:solidFill>
                <a:srgbClr val="FFFF00"/>
              </a:solidFill>
            </a:endParaRP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  <a:r>
              <a:rPr lang="zh-CN" altLang="en-US" sz="1400">
                <a:solidFill>
                  <a:schemeClr val="bg1"/>
                </a:solidFill>
              </a:rPr>
              <a:t>宁德时代</a:t>
            </a:r>
            <a:r>
              <a:rPr lang="en-US" altLang="zh-CN" sz="1400">
                <a:solidFill>
                  <a:schemeClr val="bg1"/>
                </a:solidFill>
              </a:rPr>
              <a:t>600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kWh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电池，等速法下续航里程可达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500km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，能够满足较长距离运输需求。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问题解答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7525" y="895985"/>
            <a:ext cx="7128510" cy="864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4.</a:t>
            </a:r>
            <a:r>
              <a:rPr lang="zh-CN" altLang="en-US" sz="1400">
                <a:solidFill>
                  <a:srgbClr val="FFFF00"/>
                </a:solidFill>
              </a:rPr>
              <a:t>每年电车保养的次数，以及每次大致保养费用。</a:t>
            </a: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  <a:r>
              <a:rPr lang="zh-CN" altLang="en-US" sz="1400">
                <a:solidFill>
                  <a:schemeClr val="bg1"/>
                </a:solidFill>
              </a:rPr>
              <a:t>根据运营情况，每年保养</a:t>
            </a:r>
            <a:r>
              <a:rPr lang="en-US" altLang="zh-CN" sz="1400">
                <a:solidFill>
                  <a:schemeClr val="bg1"/>
                </a:solidFill>
              </a:rPr>
              <a:t>2--3</a:t>
            </a:r>
            <a:r>
              <a:rPr lang="zh-CN" altLang="en-US" sz="1400">
                <a:solidFill>
                  <a:schemeClr val="bg1"/>
                </a:solidFill>
              </a:rPr>
              <a:t>次，每次保养费用约</a:t>
            </a:r>
            <a:r>
              <a:rPr lang="en-US" altLang="zh-CN" sz="1400">
                <a:solidFill>
                  <a:schemeClr val="bg1"/>
                </a:solidFill>
              </a:rPr>
              <a:t>1200--1500</a:t>
            </a:r>
            <a:r>
              <a:rPr lang="zh-CN" altLang="en-US" sz="1400">
                <a:solidFill>
                  <a:schemeClr val="bg1"/>
                </a:solidFill>
              </a:rPr>
              <a:t>元之间。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7055" y="1884045"/>
            <a:ext cx="5552440" cy="1224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5.</a:t>
            </a:r>
            <a:r>
              <a:rPr lang="zh-CN" altLang="en-US" sz="1400">
                <a:solidFill>
                  <a:srgbClr val="FFFF00"/>
                </a:solidFill>
              </a:rPr>
              <a:t>告知半挂卡车的尺寸。</a:t>
            </a:r>
          </a:p>
          <a:p>
            <a:endParaRPr lang="en-US" altLang="zh-CN" sz="1400">
              <a:solidFill>
                <a:srgbClr val="FFFF00"/>
              </a:solidFill>
            </a:endParaRP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  <a:r>
              <a:rPr lang="zh-CN" altLang="en-US" sz="1400">
                <a:solidFill>
                  <a:schemeClr val="bg1"/>
                </a:solidFill>
              </a:rPr>
              <a:t>选装平顶不带导流罩：</a:t>
            </a:r>
            <a:r>
              <a:rPr lang="en-US" altLang="zh-CN" sz="1400">
                <a:solidFill>
                  <a:schemeClr val="bg1"/>
                </a:solidFill>
              </a:rPr>
              <a:t>7475</a:t>
            </a:r>
            <a:r>
              <a:rPr lang="zh-CN" altLang="en-US" sz="1400">
                <a:solidFill>
                  <a:schemeClr val="bg1"/>
                </a:solidFill>
              </a:rPr>
              <a:t>（长）</a:t>
            </a:r>
            <a:r>
              <a:rPr lang="en-US" altLang="zh-CN" sz="1400">
                <a:solidFill>
                  <a:schemeClr val="bg1"/>
                </a:solidFill>
              </a:rPr>
              <a:t>*2550</a:t>
            </a:r>
            <a:r>
              <a:rPr lang="zh-CN" altLang="en-US" sz="1400">
                <a:solidFill>
                  <a:schemeClr val="bg1"/>
                </a:solidFill>
              </a:rPr>
              <a:t>（宽）</a:t>
            </a:r>
            <a:r>
              <a:rPr lang="en-US" altLang="zh-CN" sz="1400">
                <a:solidFill>
                  <a:schemeClr val="bg1"/>
                </a:solidFill>
              </a:rPr>
              <a:t>*3080</a:t>
            </a:r>
            <a:r>
              <a:rPr lang="zh-CN" altLang="en-US" sz="1400">
                <a:solidFill>
                  <a:schemeClr val="bg1"/>
                </a:solidFill>
              </a:rPr>
              <a:t>（高）</a:t>
            </a:r>
          </a:p>
          <a:p>
            <a:r>
              <a:rPr lang="en-US" altLang="zh-CN" sz="1400">
                <a:solidFill>
                  <a:schemeClr val="bg1"/>
                </a:solidFill>
                <a:sym typeface="+mn-ea"/>
              </a:rPr>
              <a:t>  </a:t>
            </a:r>
          </a:p>
          <a:p>
            <a:r>
              <a:rPr lang="en-US" altLang="zh-CN" sz="1400">
                <a:solidFill>
                  <a:schemeClr val="bg1"/>
                </a:solidFill>
                <a:sym typeface="+mn-ea"/>
              </a:rPr>
              <a:t>  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选装高顶带导流罩：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7475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（长）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*2550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（宽）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*3825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（高）</a:t>
            </a:r>
            <a:endParaRPr lang="zh-CN" altLang="en-US" sz="1400">
              <a:solidFill>
                <a:schemeClr val="bg1"/>
              </a:solidFill>
            </a:endParaRPr>
          </a:p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2930" y="3291840"/>
            <a:ext cx="5536565" cy="1376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6.</a:t>
            </a:r>
            <a:r>
              <a:rPr lang="zh-CN" altLang="en-US" sz="1400">
                <a:solidFill>
                  <a:srgbClr val="FFFF00"/>
                </a:solidFill>
              </a:rPr>
              <a:t>是否可以提供国际行驶的许可证件（格鲁吉亚、吉尔吉斯斯坦、哈萨克斯坦、土耳其等）</a:t>
            </a:r>
            <a:r>
              <a:rPr lang="en-US" altLang="zh-CN" sz="1400">
                <a:solidFill>
                  <a:srgbClr val="FFFF00"/>
                </a:solidFill>
              </a:rPr>
              <a:t> </a:t>
            </a: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  <a:r>
              <a:rPr lang="zh-CN" altLang="en-US" sz="1400">
                <a:solidFill>
                  <a:schemeClr val="bg1"/>
                </a:solidFill>
              </a:rPr>
              <a:t>满足国内营运需求，国际证件需用户自行办理，我司可协助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问题解答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9290" y="949325"/>
            <a:ext cx="6626225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7.</a:t>
            </a:r>
            <a:r>
              <a:rPr lang="zh-CN" altLang="en-US" sz="1400">
                <a:solidFill>
                  <a:srgbClr val="FFFF00"/>
                </a:solidFill>
              </a:rPr>
              <a:t>单车报价</a:t>
            </a: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  <a:r>
              <a:rPr lang="zh-CN" altLang="en-US" sz="1400">
                <a:solidFill>
                  <a:schemeClr val="bg1"/>
                </a:solidFill>
              </a:rPr>
              <a:t>详见单项报价页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9290" y="1799590"/>
            <a:ext cx="6916420" cy="1470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8.</a:t>
            </a:r>
            <a:r>
              <a:rPr lang="zh-CN" altLang="en-US" sz="1400">
                <a:solidFill>
                  <a:srgbClr val="FFFF00"/>
                </a:solidFill>
              </a:rPr>
              <a:t>贵司额外优势或优惠</a:t>
            </a:r>
          </a:p>
          <a:p>
            <a:endParaRPr lang="en-US" altLang="zh-CN" sz="1400">
              <a:solidFill>
                <a:srgbClr val="FFFF00"/>
              </a:solidFill>
            </a:endParaRPr>
          </a:p>
          <a:p>
            <a:r>
              <a:rPr lang="en-US" altLang="zh-CN" sz="1400">
                <a:solidFill>
                  <a:srgbClr val="FFFF00"/>
                </a:solidFill>
              </a:rPr>
              <a:t>  </a:t>
            </a:r>
            <a:r>
              <a:rPr lang="zh-CN" altLang="en-US" sz="1400">
                <a:solidFill>
                  <a:schemeClr val="bg1"/>
                </a:solidFill>
              </a:rPr>
              <a:t>我司为中国重汽北京区域一级经销商，连续多年销量稳居榜首，根据贡献值不同，我司可以享受厂家最优惠的促销政策，保障客户以最优惠的价格买到心仪的车辆。同时，我司可在交车时为客户提供免费的培训服务，针对车辆使用及养护方面给与最优方案，保障车辆在运营过程中能给处于最佳经济状态，为客户降本增效。</a:t>
            </a:r>
            <a:endParaRPr lang="en-US" altLang="zh-CN" sz="1400">
              <a:solidFill>
                <a:srgbClr val="FFFF00"/>
              </a:solidFill>
            </a:endParaRPr>
          </a:p>
          <a:p>
            <a:r>
              <a:rPr lang="en-US" altLang="zh-CN" sz="140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8025" y="3357880"/>
            <a:ext cx="6735445" cy="1070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</a:rPr>
              <a:t>9.</a:t>
            </a:r>
            <a:r>
              <a:rPr lang="zh-CN" altLang="en-US" sz="1400">
                <a:solidFill>
                  <a:srgbClr val="FFFF00"/>
                </a:solidFill>
              </a:rPr>
              <a:t>租售方式（预付款比例</a:t>
            </a:r>
            <a:r>
              <a:rPr lang="en-US" altLang="zh-CN" sz="1400">
                <a:solidFill>
                  <a:srgbClr val="FFFF00"/>
                </a:solidFill>
              </a:rPr>
              <a:t>+</a:t>
            </a:r>
            <a:r>
              <a:rPr lang="zh-CN" altLang="en-US" sz="1400">
                <a:solidFill>
                  <a:srgbClr val="FFFF00"/>
                </a:solidFill>
              </a:rPr>
              <a:t>分期时长）</a:t>
            </a:r>
          </a:p>
          <a:p>
            <a:r>
              <a:rPr lang="zh-CN" altLang="en-US" sz="1400">
                <a:solidFill>
                  <a:srgbClr val="FFFF00"/>
                </a:solidFill>
              </a:rPr>
              <a:t> </a:t>
            </a:r>
          </a:p>
          <a:p>
            <a:r>
              <a:rPr lang="zh-CN" altLang="en-US" sz="1400">
                <a:solidFill>
                  <a:srgbClr val="FFFF00"/>
                </a:solidFill>
              </a:rPr>
              <a:t> </a:t>
            </a:r>
            <a:r>
              <a:rPr lang="en-US" altLang="zh-CN" sz="1400">
                <a:solidFill>
                  <a:srgbClr val="FFFF00"/>
                </a:solidFill>
              </a:rPr>
              <a:t> </a:t>
            </a:r>
            <a:r>
              <a:rPr lang="zh-CN" altLang="en-US" sz="1400">
                <a:solidFill>
                  <a:schemeClr val="bg1"/>
                </a:solidFill>
              </a:rPr>
              <a:t>预付款</a:t>
            </a:r>
            <a:r>
              <a:rPr lang="en-US" altLang="zh-CN" sz="1400">
                <a:solidFill>
                  <a:schemeClr val="bg1"/>
                </a:solidFill>
              </a:rPr>
              <a:t>30%+24</a:t>
            </a:r>
            <a:r>
              <a:rPr lang="zh-CN" altLang="en-US" sz="1400">
                <a:solidFill>
                  <a:schemeClr val="bg1"/>
                </a:solidFill>
              </a:rPr>
              <a:t>期分期</a:t>
            </a:r>
            <a:r>
              <a:rPr lang="en-US" altLang="zh-CN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e99dcef-4a4f-446e-8bfd-9b84de828700"/>
  <p:tag name="COMMONDATA" val="eyJoZGlkIjoiZDVhYjg0ZTQxZWQxMTQyNDdjMjZkNDNjOWZhMzRhYW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2*371"/>
  <p:tag name="TABLE_ENDDRAG_RECT" val="361*25*342*3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2*371"/>
  <p:tag name="TABLE_ENDDRAG_RECT" val="361*25*342*3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1*375"/>
  <p:tag name="TABLE_ENDDRAG_RECT" val="362*25*341*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1*375"/>
  <p:tag name="TABLE_ENDDRAG_RECT" val="362*25*341*375"/>
</p:tagLst>
</file>

<file path=ppt/theme/theme1.xml><?xml version="1.0" encoding="utf-8"?>
<a:theme xmlns:a="http://schemas.openxmlformats.org/drawingml/2006/main" name="主题2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C9FE"/>
      </a:accent1>
      <a:accent2>
        <a:srgbClr val="0241F5"/>
      </a:accent2>
      <a:accent3>
        <a:srgbClr val="A5A5A5"/>
      </a:accent3>
      <a:accent4>
        <a:srgbClr val="CEF4FE"/>
      </a:accent4>
      <a:accent5>
        <a:srgbClr val="5B9BD5"/>
      </a:accent5>
      <a:accent6>
        <a:srgbClr val="000223"/>
      </a:accent6>
      <a:hlink>
        <a:srgbClr val="0563C1"/>
      </a:hlink>
      <a:folHlink>
        <a:srgbClr val="7030A0"/>
      </a:folHlink>
    </a:clrScheme>
    <a:fontScheme name="自定义 6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0</TotalTime>
  <Words>1342</Words>
  <Application>Microsoft Macintosh PowerPoint</Application>
  <PresentationFormat>Экран (16:9)</PresentationFormat>
  <Paragraphs>144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造字工房力黑（非商用）常规体</vt:lpstr>
      <vt:lpstr>等线</vt:lpstr>
      <vt:lpstr>Arial Black</vt:lpstr>
      <vt:lpstr>微软雅黑</vt:lpstr>
      <vt:lpstr>Arial</vt:lpstr>
      <vt:lpstr>字魂58号-创中黑</vt:lpstr>
      <vt:lpstr>黑体</vt:lpstr>
      <vt:lpstr>主题2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amith anna</cp:lastModifiedBy>
  <cp:revision>462</cp:revision>
  <dcterms:created xsi:type="dcterms:W3CDTF">2024-10-12T01:26:00Z</dcterms:created>
  <dcterms:modified xsi:type="dcterms:W3CDTF">2025-08-04T04:47:40Z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KSOSaveFontToCloudKey">
    <vt:lpwstr>212913176_cloud</vt:lpwstr>
  </property>
  <property fmtid="{D5CDD505-2E9C-101B-9397-08002B2CF9AE}" pid="4" name="ICV">
    <vt:lpwstr>1AD727CC283E4825840B2FD751192339_13</vt:lpwstr>
  </property>
</Properties>
</file>